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</p:sldIdLst>
  <p:sldSz cx="12801600" cy="170688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76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FF7453"/>
    <a:srgbClr val="EB6767"/>
    <a:srgbClr val="D9E2F3"/>
    <a:srgbClr val="BFCFEB"/>
    <a:srgbClr val="FFFEBA"/>
    <a:srgbClr val="FFFF71"/>
    <a:srgbClr val="FEFE9C"/>
    <a:srgbClr val="F9F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9" autoAdjust="0"/>
    <p:restoredTop sz="94673" autoAdjust="0"/>
  </p:normalViewPr>
  <p:slideViewPr>
    <p:cSldViewPr snapToGrid="0">
      <p:cViewPr>
        <p:scale>
          <a:sx n="100" d="100"/>
          <a:sy n="100" d="100"/>
        </p:scale>
        <p:origin x="178" y="-5016"/>
      </p:cViewPr>
      <p:guideLst>
        <p:guide orient="horz" pos="5376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793437"/>
            <a:ext cx="10881360" cy="5942471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8965072"/>
            <a:ext cx="9601200" cy="412100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53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388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908756"/>
            <a:ext cx="2760345" cy="14465019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908756"/>
            <a:ext cx="8121015" cy="1446501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58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41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4255352"/>
            <a:ext cx="11041380" cy="7100145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11422667"/>
            <a:ext cx="11041380" cy="3733799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07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4543778"/>
            <a:ext cx="5440680" cy="1082999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4543778"/>
            <a:ext cx="5440680" cy="1082999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857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908759"/>
            <a:ext cx="11041380" cy="3299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4184228"/>
            <a:ext cx="5415676" cy="2050625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6234853"/>
            <a:ext cx="5415676" cy="917053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4184228"/>
            <a:ext cx="5442347" cy="2050625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6234853"/>
            <a:ext cx="5442347" cy="917053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49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847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90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1137920"/>
            <a:ext cx="4128849" cy="398272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2457595"/>
            <a:ext cx="6480810" cy="12129911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5120640"/>
            <a:ext cx="4128849" cy="9486619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70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1137920"/>
            <a:ext cx="4128849" cy="398272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2457595"/>
            <a:ext cx="6480810" cy="12129911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5120640"/>
            <a:ext cx="4128849" cy="9486619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68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908759"/>
            <a:ext cx="11041380" cy="3299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4543778"/>
            <a:ext cx="11041380" cy="108299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15820252"/>
            <a:ext cx="2880360" cy="908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7A3BA-3765-417C-878A-68227AD6F456}" type="datetimeFigureOut">
              <a:rPr lang="cs-CZ" smtClean="0"/>
              <a:pPr/>
              <a:t>07.08.2025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15820252"/>
            <a:ext cx="4320540" cy="908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15820252"/>
            <a:ext cx="2880360" cy="908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A535F-4729-4FCE-8835-169D14C02FE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27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tletika.dlouhatrebova@seznam.cz" TargetMode="External"/><Relationship Id="rId2" Type="http://schemas.openxmlformats.org/officeDocument/2006/relationships/hyperlink" Target="mailto:tjdlouhatrebova@email.cz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www.tjdlouhatrebova.webnode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09372" y="392764"/>
            <a:ext cx="104938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haroni" panose="02010803020104030203" pitchFamily="2" charset="-79"/>
              </a:rPr>
              <a:t>Tělovýchovná jednota Dlouhá Třebová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57200" y="1280060"/>
            <a:ext cx="11887200" cy="1612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500" b="1" dirty="0">
                <a:latin typeface="Comic Sans MS" pitchFamily="66" charset="0"/>
              </a:rPr>
              <a:t>nabízí ve školním roce 2025/2026 možnost navštěvovat tyto své oddíly určené pro děti a mládež a dále oddíl cvičení pro rodiče s dětmi: </a:t>
            </a:r>
          </a:p>
          <a:p>
            <a:endParaRPr lang="cs-CZ" sz="1400" dirty="0">
              <a:latin typeface="Comic Sans MS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CVIČENÍ PRO RODIČE S DĚTMI</a:t>
            </a:r>
          </a:p>
          <a:p>
            <a:r>
              <a:rPr lang="cs-CZ" sz="1450" dirty="0">
                <a:latin typeface="Comic Sans MS" pitchFamily="66" charset="0"/>
              </a:rPr>
              <a:t>- určeno především pro rodiče s dětmi ve věku do 4 let</a:t>
            </a:r>
          </a:p>
          <a:p>
            <a:pPr algn="just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vytváření pozitivního přístupu k pohybu za podpory rodičů, rozvoj schopností a dovedností dětí formou zábavy a her </a:t>
            </a:r>
          </a:p>
          <a:p>
            <a:pPr algn="just">
              <a:buFontTx/>
              <a:buChar char="-"/>
            </a:pPr>
            <a:r>
              <a:rPr lang="cs-CZ" sz="1450" b="1" dirty="0">
                <a:latin typeface="Comic Sans MS" pitchFamily="66" charset="0"/>
              </a:rPr>
              <a:t> cvičení probíhá každou středu od 16:00 do 17:00 hod. v tělocvičně v Dlouhé Třebové</a:t>
            </a:r>
          </a:p>
          <a:p>
            <a:r>
              <a:rPr lang="cs-CZ" sz="1450" dirty="0">
                <a:latin typeface="Comic Sans MS" pitchFamily="66" charset="0"/>
              </a:rPr>
              <a:t>Vedoucí oddílu a cvičitel: Petra Unzeitigová</a:t>
            </a:r>
          </a:p>
          <a:p>
            <a:r>
              <a:rPr lang="cs-CZ" sz="1450" b="1" dirty="0">
                <a:latin typeface="Comic Sans MS" pitchFamily="66" charset="0"/>
              </a:rPr>
              <a:t>Zahájení cvičení: 17 .9. 2025 (středa) od 16:00 hod. v tělocvičně v Dlouhé Třebové</a:t>
            </a:r>
          </a:p>
          <a:p>
            <a:r>
              <a:rPr lang="cs-CZ" sz="1450" b="1" dirty="0">
                <a:latin typeface="Comic Sans MS" pitchFamily="66" charset="0"/>
              </a:rPr>
              <a:t>Cena celkem: 800,- Kč/rok (členský příspěvek 400,- rodič + 400,- dítě) nebo 1.600,-/rok (bez členství v TJ)</a:t>
            </a:r>
          </a:p>
          <a:p>
            <a:endParaRPr lang="cs-CZ" sz="1200" dirty="0">
              <a:latin typeface="Comic Sans MS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HRAVÉ CVIČENÍ PRO PŘEDŠKOLNÍ DĚTI</a:t>
            </a:r>
          </a:p>
          <a:p>
            <a:r>
              <a:rPr lang="cs-CZ" sz="1450" dirty="0">
                <a:latin typeface="Comic Sans MS" pitchFamily="66" charset="0"/>
              </a:rPr>
              <a:t>- určeno pro děti ve věku od 4 let do 6 let</a:t>
            </a:r>
          </a:p>
          <a:p>
            <a:pPr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všestranně zaměřené cvičení, jednoduchá cvičení na nářadí, pohybové básničky, hry a soutěže, cvičení s náčiním</a:t>
            </a:r>
          </a:p>
          <a:p>
            <a:pPr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</a:t>
            </a:r>
            <a:r>
              <a:rPr lang="cs-CZ" sz="1450" b="1" dirty="0">
                <a:latin typeface="Comic Sans MS" pitchFamily="66" charset="0"/>
              </a:rPr>
              <a:t>cvičení probíhá každou středu od 14:45 do 15:45 hod. v tělocvičně v Dlouhé Třebové</a:t>
            </a:r>
          </a:p>
          <a:p>
            <a:r>
              <a:rPr lang="cs-CZ" sz="1450" dirty="0">
                <a:latin typeface="Comic Sans MS" pitchFamily="66" charset="0"/>
              </a:rPr>
              <a:t>Vedoucí oddílu a cvičitel: Ilona Šimková, tel. 777 840 743, cvičitelé: Lenka Vařeková</a:t>
            </a:r>
          </a:p>
          <a:p>
            <a:r>
              <a:rPr lang="cs-CZ" sz="1450" b="1" dirty="0">
                <a:latin typeface="Comic Sans MS" pitchFamily="66" charset="0"/>
              </a:rPr>
              <a:t>Zahájení cvičení: 17. 9. 2025 (středa) od 14:45 hod. v tělocvičně v Dlouhé Třebové</a:t>
            </a:r>
          </a:p>
          <a:p>
            <a:r>
              <a:rPr lang="cs-CZ" sz="1450" b="1" dirty="0">
                <a:latin typeface="Comic Sans MS" pitchFamily="66" charset="0"/>
              </a:rPr>
              <a:t>Cena celkem: 600,- Kč/rok (členský příspěvek 400,-+ 200,-příspěvek na činnost oddílu) nebo 1.200,- Kč/rok (bez členství v TJ)</a:t>
            </a:r>
          </a:p>
          <a:p>
            <a:endParaRPr lang="cs-CZ" sz="1200" dirty="0">
              <a:latin typeface="Comic Sans MS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ATLETICKÝ ODDÍL</a:t>
            </a:r>
          </a:p>
          <a:p>
            <a:r>
              <a:rPr lang="cs-CZ" sz="1450" dirty="0">
                <a:latin typeface="Comic Sans MS" pitchFamily="66" charset="0"/>
              </a:rPr>
              <a:t>Vedoucí oddílu: Lukáš </a:t>
            </a:r>
            <a:r>
              <a:rPr lang="cs-CZ" sz="1450" dirty="0" err="1">
                <a:latin typeface="Comic Sans MS" pitchFamily="66" charset="0"/>
              </a:rPr>
              <a:t>Razým</a:t>
            </a:r>
            <a:endParaRPr lang="cs-CZ" sz="1450" dirty="0">
              <a:latin typeface="Comic Sans MS" pitchFamily="66" charset="0"/>
            </a:endParaRPr>
          </a:p>
          <a:p>
            <a:r>
              <a:rPr lang="cs-CZ" sz="1450" dirty="0">
                <a:latin typeface="Comic Sans MS" pitchFamily="66" charset="0"/>
              </a:rPr>
              <a:t>Zahájení tréninků: v týdnu od 15.09.2025</a:t>
            </a:r>
          </a:p>
          <a:p>
            <a:pPr algn="just"/>
            <a:r>
              <a:rPr lang="cs-CZ" sz="1450" b="1" dirty="0">
                <a:latin typeface="Comic Sans MS" pitchFamily="66" charset="0"/>
              </a:rPr>
              <a:t>! KOMPLETNÍ INFORMACE K TRÉNINKŮM, PODMÍNKY PRO ZAŘAZENÍ DO SKUPIN a CENÁCH NALEZNETE </a:t>
            </a:r>
            <a:br>
              <a:rPr lang="cs-CZ" sz="1450" b="1" dirty="0">
                <a:latin typeface="Comic Sans MS" pitchFamily="66" charset="0"/>
              </a:rPr>
            </a:br>
            <a:r>
              <a:rPr lang="cs-CZ" sz="1450" b="1" dirty="0">
                <a:latin typeface="Comic Sans MS" pitchFamily="66" charset="0"/>
              </a:rPr>
              <a:t>NA SAMOSTATNÉM PLAKÁTĚ ATLETICKÉHO ODDÍLU  !</a:t>
            </a:r>
          </a:p>
          <a:p>
            <a:endParaRPr lang="cs-CZ" sz="400" dirty="0">
              <a:latin typeface="Comic Sans MS" pitchFamily="66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cs-CZ" sz="1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ATLETICKÁ MINIPŘÍPRAVKA</a:t>
            </a:r>
          </a:p>
          <a:p>
            <a:r>
              <a:rPr lang="cs-CZ" sz="1450" dirty="0">
                <a:latin typeface="Comic Sans MS" pitchFamily="66" charset="0"/>
              </a:rPr>
              <a:t>- určeno pro děti ve věku cca od 4 let do 6 let</a:t>
            </a:r>
          </a:p>
          <a:p>
            <a:pPr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rozvoj pohybových dovedností převážně formou her,  postupný nácvik základních atletických disciplín a běžecké abecedy atd., </a:t>
            </a:r>
            <a:br>
              <a:rPr lang="cs-CZ" sz="1450" dirty="0">
                <a:latin typeface="Comic Sans MS" pitchFamily="66" charset="0"/>
              </a:rPr>
            </a:br>
            <a:r>
              <a:rPr lang="cs-CZ" sz="1450" dirty="0">
                <a:latin typeface="Comic Sans MS" pitchFamily="66" charset="0"/>
              </a:rPr>
              <a:t>  možnost účasti na soutěžích určených pro nejmenší děti </a:t>
            </a:r>
          </a:p>
          <a:p>
            <a:pPr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tréninky 1 x týdně 60 min (čtvrtek 16:00 – 17:00 h)</a:t>
            </a:r>
          </a:p>
          <a:p>
            <a:r>
              <a:rPr lang="cs-CZ" sz="1450" dirty="0">
                <a:latin typeface="Comic Sans MS" pitchFamily="66" charset="0"/>
              </a:rPr>
              <a:t>Trenér: Jana </a:t>
            </a:r>
            <a:r>
              <a:rPr lang="cs-CZ" sz="1450" dirty="0" err="1">
                <a:latin typeface="Comic Sans MS" pitchFamily="66" charset="0"/>
              </a:rPr>
              <a:t>Razýmová</a:t>
            </a:r>
            <a:endParaRPr lang="cs-CZ" sz="1450" dirty="0">
              <a:latin typeface="Comic Sans MS" pitchFamily="66" charset="0"/>
            </a:endParaRPr>
          </a:p>
          <a:p>
            <a:endParaRPr lang="cs-CZ" sz="400" dirty="0">
              <a:latin typeface="Comic Sans MS" pitchFamily="66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cs-CZ" sz="1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ATLETIKA – DĚTI A MLÁDEŽ (A)</a:t>
            </a:r>
          </a:p>
          <a:p>
            <a:pPr marL="180975" indent="-180975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určeno pro děti a mládež od 7 let </a:t>
            </a:r>
          </a:p>
          <a:p>
            <a:pPr marL="180975" indent="-180975" algn="just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postupné zvládnutí jednotlivých atletických disciplín určených pro danou věkovou kategorii, příprava na závody, registrace u ČAS, povinná účast na registrovaných atletických závodech (min. 6 závodů/rok) a pravidelná docházka na tréninky (min. 80 %), možnost účasti na atletickém soustředění, zdarma zapůjčení atletického vybavení a možnost zdarma docházet na kompenzační cvičení pro děti a mládež (pondělí)</a:t>
            </a:r>
          </a:p>
          <a:p>
            <a:pPr marL="180975" indent="-180975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tréninky 2 – 4 týdně (úterý a čtvrtek 90 – 120 min, dále dle domluvy) - dle věkové kategorie a výkonnosti</a:t>
            </a:r>
          </a:p>
          <a:p>
            <a:pPr marL="180975" indent="-180975"/>
            <a:r>
              <a:rPr lang="cs-CZ" sz="1450" dirty="0">
                <a:latin typeface="Comic Sans MS" pitchFamily="66" charset="0"/>
              </a:rPr>
              <a:t>Trenéři: Lukáš </a:t>
            </a:r>
            <a:r>
              <a:rPr lang="cs-CZ" sz="1450" dirty="0" err="1">
                <a:latin typeface="Comic Sans MS" pitchFamily="66" charset="0"/>
              </a:rPr>
              <a:t>Razým</a:t>
            </a:r>
            <a:r>
              <a:rPr lang="cs-CZ" sz="1450" dirty="0">
                <a:latin typeface="Comic Sans MS" pitchFamily="66" charset="0"/>
              </a:rPr>
              <a:t>, Jan </a:t>
            </a:r>
            <a:r>
              <a:rPr lang="cs-CZ" sz="1450" dirty="0" err="1">
                <a:latin typeface="Comic Sans MS" pitchFamily="66" charset="0"/>
              </a:rPr>
              <a:t>Razým</a:t>
            </a:r>
            <a:r>
              <a:rPr lang="cs-CZ" sz="1450" dirty="0">
                <a:latin typeface="Comic Sans MS" pitchFamily="66" charset="0"/>
              </a:rPr>
              <a:t>, Jana </a:t>
            </a:r>
            <a:r>
              <a:rPr lang="cs-CZ" sz="1450" dirty="0" err="1">
                <a:latin typeface="Comic Sans MS" pitchFamily="66" charset="0"/>
              </a:rPr>
              <a:t>Razýmová</a:t>
            </a:r>
            <a:endParaRPr lang="cs-CZ" sz="1450" dirty="0">
              <a:latin typeface="Comic Sans MS" pitchFamily="66" charset="0"/>
            </a:endParaRPr>
          </a:p>
          <a:p>
            <a:pPr marL="180975" indent="-180975"/>
            <a:endParaRPr lang="cs-CZ" sz="400" dirty="0">
              <a:latin typeface="Comic Sans MS" pitchFamily="66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cs-CZ" sz="1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ATLETIKA – DĚTI A MLÁDEŽ (B)</a:t>
            </a:r>
          </a:p>
          <a:p>
            <a:pPr marL="180975" indent="-180975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určeno pro děti a mládež od 7 let </a:t>
            </a:r>
          </a:p>
          <a:p>
            <a:pPr marL="180975" indent="-180975" algn="just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trénink zaměřen na zlepšení fyzické kondice a pohybové koordinace, seznámení a postupné zvládnutí základních atletických disciplín (běh, skok, hod), možnost účasti na závodech (kromě </a:t>
            </a:r>
            <a:r>
              <a:rPr lang="cs-CZ" sz="1450">
                <a:latin typeface="Comic Sans MS" pitchFamily="66" charset="0"/>
              </a:rPr>
              <a:t>registrovaných závodů ČAS)</a:t>
            </a:r>
            <a:endParaRPr lang="cs-CZ" sz="1450" dirty="0">
              <a:latin typeface="Comic Sans MS" pitchFamily="66" charset="0"/>
            </a:endParaRPr>
          </a:p>
          <a:p>
            <a:pPr marL="180975" indent="-180975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tréninky 1 x týdně 60 min (úterý od 17:00 h, resp. 16:30 h)</a:t>
            </a:r>
          </a:p>
          <a:p>
            <a:r>
              <a:rPr lang="cs-CZ" sz="1450" dirty="0">
                <a:latin typeface="Comic Sans MS" pitchFamily="66" charset="0"/>
              </a:rPr>
              <a:t>Trenéři: Lukáš </a:t>
            </a:r>
            <a:r>
              <a:rPr lang="cs-CZ" sz="1450" dirty="0" err="1">
                <a:latin typeface="Comic Sans MS" pitchFamily="66" charset="0"/>
              </a:rPr>
              <a:t>Razým</a:t>
            </a:r>
            <a:r>
              <a:rPr lang="cs-CZ" sz="1450" dirty="0">
                <a:latin typeface="Comic Sans MS" pitchFamily="66" charset="0"/>
              </a:rPr>
              <a:t>, Jan </a:t>
            </a:r>
            <a:r>
              <a:rPr lang="cs-CZ" sz="1450" dirty="0" err="1">
                <a:latin typeface="Comic Sans MS" pitchFamily="66" charset="0"/>
              </a:rPr>
              <a:t>Razým</a:t>
            </a:r>
            <a:r>
              <a:rPr lang="cs-CZ" sz="1450" dirty="0">
                <a:latin typeface="Comic Sans MS" pitchFamily="66" charset="0"/>
              </a:rPr>
              <a:t>, Jana </a:t>
            </a:r>
            <a:r>
              <a:rPr lang="cs-CZ" sz="1450" dirty="0" err="1">
                <a:latin typeface="Comic Sans MS" pitchFamily="66" charset="0"/>
              </a:rPr>
              <a:t>Razýmová</a:t>
            </a:r>
            <a:endParaRPr lang="cs-CZ" sz="1450" dirty="0">
              <a:latin typeface="Comic Sans MS" pitchFamily="66" charset="0"/>
            </a:endParaRPr>
          </a:p>
          <a:p>
            <a:endParaRPr lang="cs-CZ" sz="400" b="1" dirty="0">
              <a:latin typeface="Comic Sans MS" pitchFamily="66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cs-CZ" sz="1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KOMPENZAČNÍ CVIČENÍ PRO DĚTI A MLÁDEŽ</a:t>
            </a:r>
          </a:p>
          <a:p>
            <a:r>
              <a:rPr lang="cs-CZ" sz="1450" dirty="0">
                <a:latin typeface="Comic Sans MS" pitchFamily="66" charset="0"/>
              </a:rPr>
              <a:t>- určeno pro děti a mládež ve věku od 10 let</a:t>
            </a:r>
          </a:p>
          <a:p>
            <a:pPr algn="just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cvičení jako prevence proti vadnému držení těla, kompenzační cvičení při velkém nebo jednostranném zatížení těla (zaměřeno </a:t>
            </a:r>
            <a:br>
              <a:rPr lang="cs-CZ" sz="1450" dirty="0">
                <a:latin typeface="Comic Sans MS" pitchFamily="66" charset="0"/>
              </a:rPr>
            </a:br>
            <a:r>
              <a:rPr lang="cs-CZ" sz="1450" dirty="0">
                <a:latin typeface="Comic Sans MS" pitchFamily="66" charset="0"/>
              </a:rPr>
              <a:t>  především na posílení středu těla, správné dýchání, uvolnění fascií apod.) za využití pomůcek (míčky, válec, </a:t>
            </a:r>
            <a:r>
              <a:rPr lang="cs-CZ" sz="1450" dirty="0" err="1">
                <a:latin typeface="Comic Sans MS" pitchFamily="66" charset="0"/>
              </a:rPr>
              <a:t>overball</a:t>
            </a:r>
            <a:r>
              <a:rPr lang="cs-CZ" sz="1450" dirty="0">
                <a:latin typeface="Comic Sans MS" pitchFamily="66" charset="0"/>
              </a:rPr>
              <a:t>, </a:t>
            </a:r>
            <a:r>
              <a:rPr lang="cs-CZ" sz="1450" dirty="0" err="1">
                <a:latin typeface="Comic Sans MS" pitchFamily="66" charset="0"/>
              </a:rPr>
              <a:t>thera</a:t>
            </a:r>
            <a:r>
              <a:rPr lang="cs-CZ" sz="1450" dirty="0">
                <a:latin typeface="Comic Sans MS" pitchFamily="66" charset="0"/>
              </a:rPr>
              <a:t>-band, bosu…)</a:t>
            </a:r>
          </a:p>
          <a:p>
            <a:pPr algn="just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pro toto cvičení je omezena kapacita skupiny na max. počet 10 účastníků, cvičení 1 x týdně 50 min v pondělí (min. 3 cvičení /měsíc)</a:t>
            </a:r>
          </a:p>
          <a:p>
            <a:r>
              <a:rPr lang="cs-CZ" sz="1450" dirty="0">
                <a:latin typeface="Comic Sans MS" pitchFamily="66" charset="0"/>
              </a:rPr>
              <a:t>Trenér: Jana </a:t>
            </a:r>
            <a:r>
              <a:rPr lang="cs-CZ" sz="1450" dirty="0" err="1">
                <a:latin typeface="Comic Sans MS" pitchFamily="66" charset="0"/>
              </a:rPr>
              <a:t>Razýmová</a:t>
            </a:r>
            <a:endParaRPr lang="cs-CZ" sz="1450" dirty="0">
              <a:latin typeface="Comic Sans MS" pitchFamily="66" charset="0"/>
            </a:endParaRPr>
          </a:p>
          <a:p>
            <a:endParaRPr lang="cs-CZ" sz="1200" dirty="0">
              <a:latin typeface="Comic Sans MS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TANEČNÍ CVIČENÍ PRO DĚTI (I) a (II)</a:t>
            </a:r>
          </a:p>
          <a:p>
            <a:pPr marL="180975" indent="-180975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skupina I určena (nejen) pro dívky ve věku od 7 do 12 let</a:t>
            </a:r>
          </a:p>
          <a:p>
            <a:pPr marL="180975" indent="-180975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skupina II určena (nejen) pro dívky ve věku od 4 do 6 let</a:t>
            </a:r>
          </a:p>
          <a:p>
            <a:pPr algn="just">
              <a:buFontTx/>
              <a:buChar char="-"/>
            </a:pPr>
            <a:r>
              <a:rPr lang="cs-CZ" sz="1450" dirty="0">
                <a:latin typeface="Comic Sans MS" pitchFamily="66" charset="0"/>
              </a:rPr>
              <a:t> cvičení na hudbu zaměřené na správné držení těla, zvládnutí základních tanečních prvků (především scénického tance), improvizace, </a:t>
            </a:r>
            <a:br>
              <a:rPr lang="cs-CZ" sz="1450" dirty="0">
                <a:latin typeface="Comic Sans MS" pitchFamily="66" charset="0"/>
              </a:rPr>
            </a:br>
            <a:r>
              <a:rPr lang="cs-CZ" sz="1450" dirty="0">
                <a:latin typeface="Comic Sans MS" pitchFamily="66" charset="0"/>
              </a:rPr>
              <a:t>   nácvik choreografie s jednoduchými akrobatickými prvky a vystoupení na tradičních akcích</a:t>
            </a:r>
          </a:p>
          <a:p>
            <a:pPr algn="just">
              <a:buFontTx/>
              <a:buChar char="-"/>
            </a:pPr>
            <a:r>
              <a:rPr lang="cs-CZ" sz="1450" b="1" dirty="0">
                <a:latin typeface="Comic Sans MS" pitchFamily="66" charset="0"/>
              </a:rPr>
              <a:t> cvičení probíhá každé úterý od 15:30 do 16:30 h (skupina I) a každý čtvrtek od 15:15 do 16 h (skupina II) v tělocvičně </a:t>
            </a:r>
            <a:br>
              <a:rPr lang="cs-CZ" sz="1450" b="1" dirty="0">
                <a:latin typeface="Comic Sans MS" pitchFamily="66" charset="0"/>
              </a:rPr>
            </a:br>
            <a:r>
              <a:rPr lang="cs-CZ" sz="1450" b="1" dirty="0">
                <a:latin typeface="Comic Sans MS" pitchFamily="66" charset="0"/>
              </a:rPr>
              <a:t>  v Dlouhé Třebové</a:t>
            </a:r>
          </a:p>
          <a:p>
            <a:r>
              <a:rPr lang="cs-CZ" sz="1450" dirty="0">
                <a:latin typeface="Comic Sans MS" pitchFamily="66" charset="0"/>
              </a:rPr>
              <a:t>Vedoucí oddílu a cvičitel: Jana </a:t>
            </a:r>
            <a:r>
              <a:rPr lang="cs-CZ" sz="1450" dirty="0" err="1">
                <a:latin typeface="Comic Sans MS" pitchFamily="66" charset="0"/>
              </a:rPr>
              <a:t>Razýmová</a:t>
            </a:r>
            <a:endParaRPr lang="cs-CZ" sz="1450" dirty="0">
              <a:latin typeface="Comic Sans MS" pitchFamily="66" charset="0"/>
            </a:endParaRPr>
          </a:p>
          <a:p>
            <a:r>
              <a:rPr lang="cs-CZ" sz="1450" b="1" dirty="0">
                <a:latin typeface="Comic Sans MS" pitchFamily="66" charset="0"/>
              </a:rPr>
              <a:t>Zahájení cvičení: 16 .9. 2025 (úterý) od 15:30 hod. nebo 18: 9. 2025 (čtvrtek) od 15:15 h v tělocvičně v Dlouhé Třebové</a:t>
            </a:r>
          </a:p>
          <a:p>
            <a:r>
              <a:rPr lang="cs-CZ" sz="1450" b="1" dirty="0">
                <a:latin typeface="Comic Sans MS" pitchFamily="66" charset="0"/>
              </a:rPr>
              <a:t>Cena celkem: 600,- Kč/rok (členský příspěvek 400,-+ 200,-příspěvek na činnost oddílu) nebo 1.200,- Kč/rok (bez členství v TJ)</a:t>
            </a:r>
          </a:p>
          <a:p>
            <a:endParaRPr lang="cs-CZ" sz="1200" dirty="0">
              <a:latin typeface="Comic Sans MS" pitchFamily="66" charset="0"/>
            </a:endParaRPr>
          </a:p>
          <a:p>
            <a:pPr algn="just"/>
            <a:r>
              <a:rPr lang="cs-CZ" sz="1450" b="1" u="sng" dirty="0">
                <a:latin typeface="Comic Sans MS" pitchFamily="66" charset="0"/>
              </a:rPr>
              <a:t>Nově přihlášené děti platí na období 9 – 12/2025 polovinu z ceny, dále se hradí od 1/2026 plná cena na celý kalendářní rok 2026</a:t>
            </a:r>
            <a:endParaRPr lang="cs-CZ" sz="1450" b="1" dirty="0">
              <a:latin typeface="Comic Sans MS" pitchFamily="66" charset="0"/>
            </a:endParaRPr>
          </a:p>
          <a:p>
            <a:endParaRPr lang="cs-CZ" sz="800" dirty="0">
              <a:latin typeface="Comic Sans MS" pitchFamily="66" charset="0"/>
            </a:endParaRPr>
          </a:p>
          <a:p>
            <a:pPr algn="just"/>
            <a:r>
              <a:rPr lang="cs-CZ" sz="1600" dirty="0">
                <a:solidFill>
                  <a:srgbClr val="0033CC"/>
                </a:solidFill>
                <a:latin typeface="Comic Sans MS" pitchFamily="66" charset="0"/>
              </a:rPr>
              <a:t>Bližší informace a přihlášky si vyžádejte e-mailem na adrese </a:t>
            </a:r>
            <a:r>
              <a:rPr lang="cs-CZ" sz="1600" dirty="0">
                <a:solidFill>
                  <a:srgbClr val="0033CC"/>
                </a:solidFill>
                <a:latin typeface="Comic Sans MS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tjdlouhatrebova@email.cz</a:t>
            </a:r>
            <a:r>
              <a:rPr lang="cs-CZ" sz="1600" dirty="0">
                <a:solidFill>
                  <a:srgbClr val="0033CC"/>
                </a:solidFill>
                <a:latin typeface="Comic Sans MS" pitchFamily="66" charset="0"/>
              </a:rPr>
              <a:t> nebo na e-mailové adrese atletického oddílu </a:t>
            </a:r>
            <a:r>
              <a:rPr lang="cs-CZ" sz="1600" dirty="0">
                <a:solidFill>
                  <a:srgbClr val="0033CC"/>
                </a:solidFill>
                <a:latin typeface="Comic Sans MS" pitchFamily="66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atletika.dlouhatrebova@seznam.cz</a:t>
            </a:r>
            <a:r>
              <a:rPr lang="cs-CZ" sz="1600" dirty="0">
                <a:solidFill>
                  <a:srgbClr val="0033CC"/>
                </a:solidFill>
                <a:latin typeface="Comic Sans MS" pitchFamily="66" charset="0"/>
              </a:rPr>
              <a:t> . Dále jsou k dispozici na webových stránkách TJ Dlouhá Třebová: </a:t>
            </a:r>
            <a:r>
              <a:rPr lang="cs-CZ" sz="1600" b="1" u="sng" dirty="0">
                <a:solidFill>
                  <a:srgbClr val="0033CC"/>
                </a:solidFill>
                <a:latin typeface="Comic Sans MS" pitchFamily="66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www.tjdlouhatrebova.webnode.cz</a:t>
            </a:r>
            <a:r>
              <a:rPr lang="cs-CZ" sz="1600" dirty="0">
                <a:solidFill>
                  <a:srgbClr val="0033CC"/>
                </a:solidFill>
                <a:latin typeface="Comic Sans MS" pitchFamily="66" charset="0"/>
              </a:rPr>
              <a:t> a na webu atletiky: </a:t>
            </a:r>
            <a:r>
              <a:rPr lang="cs-CZ" sz="1600" b="1" u="sng" dirty="0">
                <a:solidFill>
                  <a:srgbClr val="0033CC"/>
                </a:solidFill>
                <a:latin typeface="Comic Sans MS" pitchFamily="66" charset="0"/>
              </a:rPr>
              <a:t>www.atletikadlouhatrebova.webnode.cz</a:t>
            </a:r>
            <a:r>
              <a:rPr lang="cs-CZ" sz="1600" dirty="0">
                <a:solidFill>
                  <a:srgbClr val="0033CC"/>
                </a:solidFill>
                <a:latin typeface="Comic Sans MS" pitchFamily="66" charset="0"/>
              </a:rPr>
              <a:t>.</a:t>
            </a:r>
            <a:endParaRPr lang="cs-CZ" sz="1600" b="1" u="sng" dirty="0">
              <a:solidFill>
                <a:srgbClr val="0033CC"/>
              </a:solidFill>
              <a:latin typeface="Comic Sans MS" pitchFamily="66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7607"/>
            <a:ext cx="2271043" cy="1003043"/>
          </a:xfrm>
          <a:prstGeom prst="round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1208</TotalTime>
  <Words>912</Words>
  <Application>Microsoft Office PowerPoint</Application>
  <PresentationFormat>Vlastní</PresentationFormat>
  <Paragraphs>60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Wingdings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Lukáš Razým</cp:lastModifiedBy>
  <cp:revision>224</cp:revision>
  <cp:lastPrinted>2017-05-11T09:28:41Z</cp:lastPrinted>
  <dcterms:created xsi:type="dcterms:W3CDTF">2017-05-11T05:40:15Z</dcterms:created>
  <dcterms:modified xsi:type="dcterms:W3CDTF">2025-08-07T20:54:05Z</dcterms:modified>
</cp:coreProperties>
</file>